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96" r:id="rId2"/>
    <p:sldId id="333" r:id="rId3"/>
    <p:sldId id="288" r:id="rId4"/>
    <p:sldId id="329" r:id="rId5"/>
    <p:sldId id="330" r:id="rId6"/>
    <p:sldId id="339" r:id="rId7"/>
    <p:sldId id="297" r:id="rId8"/>
    <p:sldId id="340" r:id="rId9"/>
    <p:sldId id="299" r:id="rId10"/>
    <p:sldId id="322" r:id="rId11"/>
    <p:sldId id="341" r:id="rId12"/>
    <p:sldId id="301" r:id="rId13"/>
    <p:sldId id="313" r:id="rId14"/>
    <p:sldId id="302" r:id="rId15"/>
    <p:sldId id="303" r:id="rId16"/>
    <p:sldId id="342" r:id="rId17"/>
    <p:sldId id="304" r:id="rId18"/>
    <p:sldId id="305" r:id="rId19"/>
    <p:sldId id="306" r:id="rId20"/>
    <p:sldId id="307" r:id="rId21"/>
    <p:sldId id="309" r:id="rId22"/>
    <p:sldId id="311" r:id="rId23"/>
    <p:sldId id="343" r:id="rId24"/>
    <p:sldId id="314" r:id="rId25"/>
    <p:sldId id="344" r:id="rId26"/>
    <p:sldId id="320" r:id="rId27"/>
    <p:sldId id="258" r:id="rId28"/>
    <p:sldId id="316" r:id="rId29"/>
    <p:sldId id="319" r:id="rId30"/>
    <p:sldId id="266" r:id="rId31"/>
    <p:sldId id="267" r:id="rId32"/>
    <p:sldId id="268" r:id="rId33"/>
    <p:sldId id="334" r:id="rId34"/>
    <p:sldId id="337" r:id="rId35"/>
    <p:sldId id="324" r:id="rId36"/>
    <p:sldId id="291" r:id="rId37"/>
    <p:sldId id="323" r:id="rId38"/>
    <p:sldId id="325" r:id="rId39"/>
    <p:sldId id="326" r:id="rId40"/>
    <p:sldId id="292" r:id="rId41"/>
    <p:sldId id="327" r:id="rId42"/>
    <p:sldId id="328" r:id="rId43"/>
    <p:sldId id="285" r:id="rId44"/>
    <p:sldId id="293" r:id="rId45"/>
    <p:sldId id="294" r:id="rId46"/>
    <p:sldId id="295" r:id="rId47"/>
    <p:sldId id="331" r:id="rId48"/>
    <p:sldId id="335" r:id="rId49"/>
    <p:sldId id="336" r:id="rId5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13317-D668-4E91-A4A2-7EE4D1AAAE87}" type="datetimeFigureOut">
              <a:rPr lang="nl-NL" smtClean="0"/>
              <a:pPr/>
              <a:t>10-5-2021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68EE6-AEFA-4413-B239-54EB499384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582B-0605-4534-B080-B382A1E1AE01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582B-0605-4534-B080-B382A1E1AE01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582B-0605-4534-B080-B382A1E1AE01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582B-0605-4534-B080-B382A1E1AE01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582B-0605-4534-B080-B382A1E1AE01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582B-0605-4534-B080-B382A1E1AE01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582B-0605-4534-B080-B382A1E1AE01}" type="slidenum">
              <a:rPr lang="nl-NL" smtClean="0"/>
              <a:pPr/>
              <a:t>27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28</a:t>
            </a:fld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29</a:t>
            </a:fld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582B-0605-4534-B080-B382A1E1AE01}" type="slidenum">
              <a:rPr lang="nl-NL" smtClean="0"/>
              <a:pPr/>
              <a:t>30</a:t>
            </a:fld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582B-0605-4534-B080-B382A1E1AE01}" type="slidenum">
              <a:rPr lang="nl-NL" smtClean="0"/>
              <a:pPr/>
              <a:t>31</a:t>
            </a:fld>
            <a:endParaRPr 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582B-0605-4534-B080-B382A1E1AE01}" type="slidenum">
              <a:rPr lang="nl-NL" smtClean="0"/>
              <a:pPr/>
              <a:t>32</a:t>
            </a:fld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33</a:t>
            </a:fld>
            <a:endParaRPr 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34</a:t>
            </a:fld>
            <a:endParaRPr lang="nl-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35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36</a:t>
            </a:fld>
            <a:endParaRPr lang="nl-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37</a:t>
            </a:fld>
            <a:endParaRPr lang="nl-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38</a:t>
            </a:fld>
            <a:endParaRPr lang="nl-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39</a:t>
            </a:fld>
            <a:endParaRPr lang="nl-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40</a:t>
            </a:fld>
            <a:endParaRPr lang="nl-N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41</a:t>
            </a:fld>
            <a:endParaRPr lang="nl-N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42</a:t>
            </a:fld>
            <a:endParaRPr lang="nl-N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43</a:t>
            </a:fld>
            <a:endParaRPr lang="nl-N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44</a:t>
            </a:fld>
            <a:endParaRPr lang="nl-N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45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46</a:t>
            </a:fld>
            <a:endParaRPr lang="nl-N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47</a:t>
            </a:fld>
            <a:endParaRPr lang="nl-N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48</a:t>
            </a:fld>
            <a:endParaRPr lang="nl-N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49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582B-0605-4534-B080-B382A1E1AE01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582B-0605-4534-B080-B382A1E1AE01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6EC3D4D-3A70-41AD-978C-B51FD3447384}" type="datetimeFigureOut">
              <a:rPr lang="nl-NL" smtClean="0"/>
              <a:pPr/>
              <a:t>10-5-2021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nl-NL"/>
          </a:p>
        </p:txBody>
      </p:sp>
      <p:sp>
        <p:nvSpPr>
          <p:cNvPr id="10" name="Rechthoe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hoe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 verbindingslijn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hte verbindingslijn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hoe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D4D-3A70-41AD-978C-B51FD3447384}" type="datetimeFigureOut">
              <a:rPr lang="nl-NL" smtClean="0"/>
              <a:pPr/>
              <a:t>10-5-2021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D4D-3A70-41AD-978C-B51FD3447384}" type="datetimeFigureOut">
              <a:rPr lang="nl-NL" smtClean="0"/>
              <a:pPr/>
              <a:t>10-5-2021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EC3D4D-3A70-41AD-978C-B51FD3447384}" type="datetimeFigureOut">
              <a:rPr lang="nl-NL" smtClean="0"/>
              <a:pPr/>
              <a:t>10-5-2021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6EC3D4D-3A70-41AD-978C-B51FD3447384}" type="datetimeFigureOut">
              <a:rPr lang="nl-NL" smtClean="0"/>
              <a:pPr/>
              <a:t>10-5-2021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e verbindingslijn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echte verbindingslijn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hoe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hte verbindingslijn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D4D-3A70-41AD-978C-B51FD3447384}" type="datetimeFigureOut">
              <a:rPr lang="nl-NL" smtClean="0"/>
              <a:pPr/>
              <a:t>10-5-2021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D4D-3A70-41AD-978C-B51FD3447384}" type="datetimeFigureOut">
              <a:rPr lang="nl-NL" smtClean="0"/>
              <a:pPr/>
              <a:t>10-5-2021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EC3D4D-3A70-41AD-978C-B51FD3447384}" type="datetimeFigureOut">
              <a:rPr lang="nl-NL" smtClean="0"/>
              <a:pPr/>
              <a:t>10-5-2021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D4D-3A70-41AD-978C-B51FD3447384}" type="datetimeFigureOut">
              <a:rPr lang="nl-NL" smtClean="0"/>
              <a:pPr/>
              <a:t>10-5-2021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ijdelijke aanduiding voor inhoud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EC3D4D-3A70-41AD-978C-B51FD3447384}" type="datetimeFigureOut">
              <a:rPr lang="nl-NL" smtClean="0"/>
              <a:pPr/>
              <a:t>10-5-2021</a:t>
            </a:fld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3" name="Tijdelijke aanduiding voor voetteks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echte verbindingslijn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EC3D4D-3A70-41AD-978C-B51FD3447384}" type="datetimeFigureOut">
              <a:rPr lang="nl-NL" smtClean="0"/>
              <a:pPr/>
              <a:t>10-5-2021</a:t>
            </a:fld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EC3D4D-3A70-41AD-978C-B51FD3447384}" type="datetimeFigureOut">
              <a:rPr lang="nl-NL" smtClean="0"/>
              <a:pPr/>
              <a:t>10-5-2021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-wilmN80XE&amp;feature=youtube_gdata_player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15672" cy="1138138"/>
          </a:xfrm>
        </p:spPr>
        <p:txBody>
          <a:bodyPr>
            <a:noAutofit/>
          </a:bodyPr>
          <a:lstStyle/>
          <a:p>
            <a:r>
              <a:rPr lang="nl-NL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meten van de vitale functies </a:t>
            </a:r>
            <a:br>
              <a:rPr lang="nl-NL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Bijgesteld 7-4-2021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394F39E-0BF2-44AD-B876-0DAC61ADD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988840"/>
            <a:ext cx="6055511" cy="3857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meten van de bloeddruk</a:t>
            </a:r>
          </a:p>
        </p:txBody>
      </p:sp>
      <p:pic>
        <p:nvPicPr>
          <p:cNvPr id="4" name="Tijdelijke aanduiding voor inhoud 3" descr="bloeddruk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556792"/>
            <a:ext cx="2664479" cy="4500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6 , 7 en 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nl-NL" dirty="0"/>
              <a:t>Wanneer spreken we van een hoge bloeddruk?</a:t>
            </a:r>
          </a:p>
          <a:p>
            <a:r>
              <a:rPr lang="nl-NL" dirty="0"/>
              <a:t>Benoem de Latijnse benaming</a:t>
            </a:r>
          </a:p>
          <a:p>
            <a:pPr lvl="0"/>
            <a:r>
              <a:rPr lang="nl-NL" dirty="0"/>
              <a:t>Welke risicofactoren kunnen een rol spelen bij een verhoogde bloeddruk?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93263"/>
            <a:ext cx="2785878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1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kom je aan een hoge bloeddruk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nl-NL" b="1" dirty="0"/>
              <a:t>Hypertensie: </a:t>
            </a:r>
            <a:r>
              <a:rPr lang="nl-NL" dirty="0"/>
              <a:t>te hoge bloeddruk</a:t>
            </a:r>
          </a:p>
          <a:p>
            <a:pPr lvl="0">
              <a:buNone/>
            </a:pPr>
            <a:endParaRPr lang="nl-NL" dirty="0"/>
          </a:p>
          <a:p>
            <a:pPr lvl="0"/>
            <a:r>
              <a:rPr lang="nl-NL" dirty="0"/>
              <a:t>Meestal geen verklaring voor</a:t>
            </a:r>
          </a:p>
          <a:p>
            <a:pPr lvl="0">
              <a:buNone/>
            </a:pPr>
            <a:endParaRPr lang="nl-NL" dirty="0"/>
          </a:p>
          <a:p>
            <a:pPr lvl="0"/>
            <a:r>
              <a:rPr lang="nl-NL" dirty="0"/>
              <a:t>Een enkele keer is het een ziekte van de nieren/bijnieren/hormonale afwijkingen, zwangerschap, vernauwing aorta ( secundaire)</a:t>
            </a:r>
          </a:p>
          <a:p>
            <a:pPr lvl="0">
              <a:buNone/>
            </a:pPr>
            <a:endParaRPr lang="nl-NL" dirty="0"/>
          </a:p>
          <a:p>
            <a:pPr lvl="0"/>
            <a:r>
              <a:rPr lang="nl-NL" dirty="0"/>
              <a:t>Het staat wel vast dat bepaalde leef- en eetgewoonten een nadelige invloed op de bloeddruk hebben ( essentiële)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grid\Documents\Downloads\bloeddrukmeting_witte_jas (2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Gevolgen van een hoge bloeddruk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Hoge bloeddruk is geen ziekte maar een risicofactor voor het krijgen van hart- en vaatziekten. Het gevolg van een langdurige hoge bloeddruk kan beschadiging aan hart, vaten, ogen en nieren zijn.</a:t>
            </a:r>
          </a:p>
          <a:p>
            <a:pPr>
              <a:buNone/>
            </a:pPr>
            <a:endParaRPr lang="nl-NL" dirty="0"/>
          </a:p>
          <a:p>
            <a:r>
              <a:rPr lang="nl-NL" dirty="0"/>
              <a:t>Het is dus nodig om langdurig hoge bloeddruk te behandelen.</a:t>
            </a:r>
          </a:p>
          <a:p>
            <a:endParaRPr lang="nl-NL" dirty="0"/>
          </a:p>
          <a:p>
            <a:r>
              <a:rPr lang="nl-NL" dirty="0"/>
              <a:t>Vaak merken mensen niet dat ze een hoge bloeddruk hebben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Hoe kan de bloeddruk verlaagd worden?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nl-NL" dirty="0"/>
          </a:p>
          <a:p>
            <a:pPr lvl="0"/>
            <a:r>
              <a:rPr lang="nl-NL" dirty="0"/>
              <a:t>Gezonde voeding</a:t>
            </a:r>
          </a:p>
          <a:p>
            <a:pPr lvl="0"/>
            <a:r>
              <a:rPr lang="nl-NL" dirty="0"/>
              <a:t>Bij overgewicht→afvallen ( BMI/MHR) </a:t>
            </a:r>
          </a:p>
          <a:p>
            <a:pPr lvl="0"/>
            <a:r>
              <a:rPr lang="nl-NL" dirty="0"/>
              <a:t>Voldoende beweging</a:t>
            </a:r>
          </a:p>
          <a:p>
            <a:pPr lvl="0"/>
            <a:r>
              <a:rPr lang="nl-NL" dirty="0"/>
              <a:t>Stoppen met roken</a:t>
            </a:r>
          </a:p>
          <a:p>
            <a:pPr lvl="0"/>
            <a:r>
              <a:rPr lang="nl-NL" dirty="0"/>
              <a:t>Stress vermijden/ zo ontspannen mogelijk leven</a:t>
            </a:r>
          </a:p>
          <a:p>
            <a:pPr lvl="0"/>
            <a:r>
              <a:rPr lang="nl-NL" dirty="0"/>
              <a:t>Medicatie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9 en 10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nl-NL" dirty="0"/>
              <a:t>Benoem de Latijnse benaming van een lage bloeddruk</a:t>
            </a:r>
          </a:p>
          <a:p>
            <a:pPr lvl="0"/>
            <a:r>
              <a:rPr lang="nl-NL" dirty="0"/>
              <a:t>Wat kan een oorzaak zijn van een verlaagde bloeddruk en beschrijf minstens 2 symptomen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6894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kom je aan een te lage bloeddruk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b="1" dirty="0"/>
              <a:t>Hypotensie: </a:t>
            </a:r>
            <a:r>
              <a:rPr lang="nl-NL" dirty="0"/>
              <a:t>te lage bloeddruk</a:t>
            </a:r>
          </a:p>
          <a:p>
            <a:endParaRPr lang="nl-NL" dirty="0"/>
          </a:p>
          <a:p>
            <a:r>
              <a:rPr lang="nl-NL" dirty="0"/>
              <a:t>Erfelijk bepaald</a:t>
            </a:r>
          </a:p>
          <a:p>
            <a:r>
              <a:rPr lang="nl-NL" dirty="0"/>
              <a:t>Bijwerkingen medicatie</a:t>
            </a:r>
          </a:p>
          <a:p>
            <a:pPr fontAlgn="base"/>
            <a:r>
              <a:rPr lang="nl-NL" dirty="0"/>
              <a:t>Verschijnselen van shock</a:t>
            </a:r>
          </a:p>
          <a:p>
            <a:pPr fontAlgn="base"/>
            <a:r>
              <a:rPr lang="nl-NL" dirty="0"/>
              <a:t>Uitdroging</a:t>
            </a:r>
          </a:p>
          <a:p>
            <a:pPr fontAlgn="base"/>
            <a:r>
              <a:rPr lang="nl-NL" dirty="0"/>
              <a:t>Tijdens de zwangerschap</a:t>
            </a:r>
          </a:p>
          <a:p>
            <a:pPr fontAlgn="base"/>
            <a:r>
              <a:rPr lang="nl-NL" dirty="0"/>
              <a:t>Bij hart- en vaatziekten</a:t>
            </a:r>
          </a:p>
          <a:p>
            <a:pPr fontAlgn="base"/>
            <a:r>
              <a:rPr lang="nl-NL" dirty="0"/>
              <a:t>Open wonden</a:t>
            </a:r>
          </a:p>
          <a:p>
            <a:pPr fontAlgn="base"/>
            <a:r>
              <a:rPr lang="nl-NL" dirty="0"/>
              <a:t>Situaties waarin je veel stress ervaart.</a:t>
            </a:r>
          </a:p>
          <a:p>
            <a:pPr fontAlgn="base"/>
            <a:r>
              <a:rPr lang="nl-NL" dirty="0"/>
              <a:t>Problemen in de spijsvertering, met name in maag en darmen</a:t>
            </a:r>
          </a:p>
          <a:p>
            <a:pPr fontAlgn="base"/>
            <a:r>
              <a:rPr lang="nl-NL" dirty="0"/>
              <a:t>Bepaalde medicatie kan (teveel) bloeddruk verlagend werken</a:t>
            </a:r>
          </a:p>
          <a:p>
            <a:endParaRPr lang="nl-NL" dirty="0"/>
          </a:p>
          <a:p>
            <a:pPr>
              <a:buNone/>
            </a:pPr>
            <a:r>
              <a:rPr lang="nl-NL" dirty="0"/>
              <a:t>Symptomen: o.a.  duizelig, licht gevoel in het hoofd, neiging tot flauwvallen, zwakke pols, vermoeidheid.</a:t>
            </a:r>
          </a:p>
          <a:p>
            <a:pPr>
              <a:buNone/>
            </a:pPr>
            <a:r>
              <a:rPr lang="nl-NL" dirty="0"/>
              <a:t>Soms het advies om meer zout te eten.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Streefwaarden Bloeddruk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l-NL" dirty="0"/>
              <a:t>In de multidisciplinaire richtlijn Cardiovasculair</a:t>
            </a:r>
          </a:p>
          <a:p>
            <a:pPr>
              <a:buNone/>
            </a:pPr>
            <a:r>
              <a:rPr lang="nl-NL" dirty="0"/>
              <a:t>Risicomanagement 2011 worden de volgende</a:t>
            </a:r>
          </a:p>
          <a:p>
            <a:pPr>
              <a:buNone/>
            </a:pPr>
            <a:r>
              <a:rPr lang="nl-NL" dirty="0"/>
              <a:t>streefwaarden genoemd m.b.t. </a:t>
            </a:r>
            <a:r>
              <a:rPr lang="nl-NL" dirty="0" err="1"/>
              <a:t>systolische</a:t>
            </a:r>
            <a:r>
              <a:rPr lang="nl-NL" dirty="0"/>
              <a:t> druk (SBD):</a:t>
            </a:r>
          </a:p>
          <a:p>
            <a:pPr>
              <a:buNone/>
            </a:pPr>
            <a:r>
              <a:rPr lang="nl-NL" dirty="0"/>
              <a:t> </a:t>
            </a:r>
          </a:p>
          <a:p>
            <a:r>
              <a:rPr lang="nl-NL" dirty="0"/>
              <a:t>&lt; 140 </a:t>
            </a:r>
            <a:r>
              <a:rPr lang="nl-NL" dirty="0" err="1"/>
              <a:t>mmHg</a:t>
            </a:r>
            <a:r>
              <a:rPr lang="nl-NL" dirty="0"/>
              <a:t> is goed, </a:t>
            </a:r>
          </a:p>
          <a:p>
            <a:r>
              <a:rPr lang="nl-NL" dirty="0"/>
              <a:t>bij 80+ is een SBD van RR 150-160 </a:t>
            </a:r>
            <a:r>
              <a:rPr lang="nl-NL" dirty="0" err="1"/>
              <a:t>mmHg</a:t>
            </a:r>
            <a:r>
              <a:rPr lang="nl-NL" dirty="0"/>
              <a:t> acceptabel,</a:t>
            </a:r>
          </a:p>
          <a:p>
            <a:r>
              <a:rPr lang="nl-NL" dirty="0"/>
              <a:t>bij Diabetes Mellitus is een RR 130/85 </a:t>
            </a:r>
            <a:r>
              <a:rPr lang="nl-NL" dirty="0" err="1"/>
              <a:t>mmHg</a:t>
            </a:r>
            <a:r>
              <a:rPr lang="nl-NL" dirty="0"/>
              <a:t> acceptabel</a:t>
            </a:r>
          </a:p>
          <a:p>
            <a:r>
              <a:rPr lang="nl-NL" dirty="0"/>
              <a:t>tussen de 140-160 </a:t>
            </a:r>
            <a:r>
              <a:rPr lang="nl-NL" dirty="0" err="1"/>
              <a:t>mmHg</a:t>
            </a:r>
            <a:r>
              <a:rPr lang="nl-NL" dirty="0"/>
              <a:t> is licht verhoogd</a:t>
            </a:r>
          </a:p>
          <a:p>
            <a:r>
              <a:rPr lang="nl-NL" dirty="0"/>
              <a:t>180 </a:t>
            </a:r>
            <a:r>
              <a:rPr lang="nl-NL" dirty="0" err="1"/>
              <a:t>mmHg</a:t>
            </a:r>
            <a:r>
              <a:rPr lang="nl-NL" dirty="0"/>
              <a:t>  en hoger is sterk verhoogd&gt;overleg huisarts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Normaal waarde onderdruk ( DBD): 60-90 </a:t>
            </a:r>
            <a:r>
              <a:rPr lang="nl-NL" dirty="0" err="1"/>
              <a:t>mmHg</a:t>
            </a: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De SBD voorspelt het risico beter dan de DBD. </a:t>
            </a:r>
          </a:p>
          <a:p>
            <a:pPr>
              <a:buNone/>
            </a:pPr>
            <a:r>
              <a:rPr lang="nl-NL" dirty="0"/>
              <a:t>Een verhoogde DBD gaat vrijwel altijd samen met</a:t>
            </a:r>
          </a:p>
          <a:p>
            <a:pPr>
              <a:buNone/>
            </a:pPr>
            <a:r>
              <a:rPr lang="nl-NL" dirty="0"/>
              <a:t>een verhoogde SBD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Verrichten bloeddruk meten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Kan aan beide armen tenzij er een contra-indicatie is.</a:t>
            </a:r>
          </a:p>
          <a:p>
            <a:r>
              <a:rPr lang="nl-NL" dirty="0"/>
              <a:t>Meet bij voorkeur aan de niet dominante arm , tenzij er een aanzienlijk verschil is tussen beide armen. Kies in dat geval de arm met de hoogste meting. </a:t>
            </a:r>
          </a:p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keer  advies beide armen te  meten</a:t>
            </a:r>
          </a:p>
          <a:p>
            <a:r>
              <a:rPr lang="nl-NL" dirty="0"/>
              <a:t>Nadien altijd aan dezelfde arm meten</a:t>
            </a:r>
          </a:p>
          <a:p>
            <a:r>
              <a:rPr lang="nl-NL" dirty="0"/>
              <a:t>Hypertensie is niet met 1 meting  aan te tonen. Als richtlijn zijn er 3-5 metingen nodig over een periode van een aantal weken. Liefst ook onder vergelijkbare  omstandigheden. 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 les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nl-NL" dirty="0"/>
              <a:t>Kennislijn:</a:t>
            </a:r>
          </a:p>
          <a:p>
            <a:pPr>
              <a:buNone/>
            </a:pPr>
            <a:endParaRPr lang="nl-NL" dirty="0"/>
          </a:p>
          <a:p>
            <a:r>
              <a:rPr lang="nl-NL" dirty="0"/>
              <a:t>beschrijven hoe een bloeddruk wordt gemeten</a:t>
            </a:r>
          </a:p>
          <a:p>
            <a:r>
              <a:rPr lang="nl-NL" dirty="0"/>
              <a:t>beschrijven hoe een pols wordt gemeten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Vaardighedenlijn:</a:t>
            </a:r>
          </a:p>
          <a:p>
            <a:r>
              <a:rPr lang="nl-NL" dirty="0"/>
              <a:t>meten van de bloeddruk</a:t>
            </a:r>
          </a:p>
          <a:p>
            <a:r>
              <a:rPr lang="nl-NL" dirty="0"/>
              <a:t>meten van de pols na inspanning en rust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Contra  indicatie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Mamma amputatie met okselklier verwijdering</a:t>
            </a:r>
          </a:p>
          <a:p>
            <a:r>
              <a:rPr lang="nl-NL" dirty="0"/>
              <a:t>Shunt in arm</a:t>
            </a:r>
          </a:p>
          <a:p>
            <a:r>
              <a:rPr lang="nl-NL" dirty="0" err="1"/>
              <a:t>Oedemateuze</a:t>
            </a:r>
            <a:r>
              <a:rPr lang="nl-NL" dirty="0"/>
              <a:t> /verlamde ledematen</a:t>
            </a:r>
          </a:p>
          <a:p>
            <a:r>
              <a:rPr lang="nl-NL" dirty="0"/>
              <a:t>Verbrande armen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Aan benen kan men  tevens  de bloeddruk meten!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71155F-6048-478D-BF6B-5406BABD9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96" y="4642050"/>
            <a:ext cx="1835055" cy="12314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CEED742-0F0A-4154-A3B9-599B96571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4648147"/>
            <a:ext cx="1835055" cy="136609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667BA88-65EA-40DB-A0B6-2AEF9347A7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4642050"/>
            <a:ext cx="1835055" cy="137799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Korotkoff-tonen</a:t>
            </a:r>
            <a:r>
              <a:rPr lang="nl-NL" dirty="0"/>
              <a:t> </a:t>
            </a:r>
          </a:p>
        </p:txBody>
      </p:sp>
      <p:pic>
        <p:nvPicPr>
          <p:cNvPr id="4" name="Picture 1029" descr="R:\CLIPART\MEDICAL\EQUIPMEN\BPCUF.W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2357454" cy="3143272"/>
          </a:xfrm>
          <a:prstGeom prst="rect">
            <a:avLst/>
          </a:prstGeom>
          <a:noFill/>
        </p:spPr>
      </p:pic>
      <p:pic>
        <p:nvPicPr>
          <p:cNvPr id="5" name="Picture 1086" descr="R:\CLIPART\MEDICAL\EQUIPMEN\STETH.W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785926"/>
            <a:ext cx="2843213" cy="4746625"/>
          </a:xfrm>
          <a:prstGeom prst="rect">
            <a:avLst/>
          </a:prstGeom>
          <a:noFill/>
        </p:spPr>
      </p:pic>
      <p:pic>
        <p:nvPicPr>
          <p:cNvPr id="6" name="Picture 1030" descr="R:\CLIPART\MEDICAL\EQUIPMEN\BPCUFF.W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28600"/>
            <a:ext cx="1852613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o2move.nl/webwinkel/images/bloeddrukmet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48680"/>
            <a:ext cx="5904656" cy="595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4520427-0A0E-4699-8D6C-1A65AB968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908720"/>
            <a:ext cx="7502043" cy="46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70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Noteren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Naam patiënt:………………………………….</a:t>
            </a:r>
          </a:p>
          <a:p>
            <a:r>
              <a:rPr lang="nl-NL" dirty="0"/>
              <a:t>Geboortedatum:………………………………</a:t>
            </a:r>
          </a:p>
          <a:p>
            <a:r>
              <a:rPr lang="nl-NL" dirty="0"/>
              <a:t>Datum verrichting:…………………………..</a:t>
            </a:r>
          </a:p>
          <a:p>
            <a:r>
              <a:rPr lang="nl-NL" dirty="0"/>
              <a:t>RR:………………mm Hg</a:t>
            </a:r>
          </a:p>
          <a:p>
            <a:r>
              <a:rPr lang="nl-NL" dirty="0"/>
              <a:t>Gemeten aan re/</a:t>
            </a:r>
            <a:r>
              <a:rPr lang="nl-NL" dirty="0" err="1"/>
              <a:t>li-arm</a:t>
            </a:r>
            <a:endParaRPr lang="nl-NL" dirty="0"/>
          </a:p>
          <a:p>
            <a:r>
              <a:rPr lang="nl-NL" dirty="0"/>
              <a:t>Eventuele bijzonderheden noteren + controle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87457-1E4C-4D78-B8F3-83D8E3FF9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Diverse methodes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7B7C17-4FC7-48FF-805E-4D386AC0FF7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Ambulante of 24 –uurs bloeddrukmeting : </a:t>
            </a:r>
            <a:r>
              <a:rPr lang="nl-NL" dirty="0" err="1"/>
              <a:t>patient</a:t>
            </a:r>
            <a:r>
              <a:rPr lang="nl-NL" dirty="0"/>
              <a:t> kan normale dagelijkse activiteiten uitvoeren tijdens metingen, dagboek bijhouden,  zie </a:t>
            </a:r>
            <a:r>
              <a:rPr lang="nl-NL" dirty="0" err="1"/>
              <a:t>pag</a:t>
            </a:r>
            <a:r>
              <a:rPr lang="nl-NL" dirty="0"/>
              <a:t> 88</a:t>
            </a:r>
          </a:p>
          <a:p>
            <a:endParaRPr lang="nl-NL" dirty="0"/>
          </a:p>
          <a:p>
            <a:r>
              <a:rPr lang="nl-NL" dirty="0"/>
              <a:t>BD30 : bloeddrukmeting gedurende 30 min: </a:t>
            </a:r>
            <a:r>
              <a:rPr lang="nl-NL" dirty="0" err="1"/>
              <a:t>patient</a:t>
            </a:r>
            <a:r>
              <a:rPr lang="nl-NL" dirty="0"/>
              <a:t> is alleen, wordt een half uur om de 5 min. gemeten, zeven metingen in totaal &gt;gemiddelde van laatste 6 metingen genoteerd, zie </a:t>
            </a:r>
            <a:r>
              <a:rPr lang="nl-NL" dirty="0" err="1"/>
              <a:t>pag</a:t>
            </a:r>
            <a:r>
              <a:rPr lang="nl-NL" dirty="0"/>
              <a:t> 88</a:t>
            </a:r>
          </a:p>
          <a:p>
            <a:endParaRPr lang="nl-NL" dirty="0"/>
          </a:p>
          <a:p>
            <a:r>
              <a:rPr lang="nl-NL" dirty="0"/>
              <a:t>Thuisbloeddrukmeting: automatische bloeddruk meter: gedurende  1 week kan </a:t>
            </a:r>
            <a:r>
              <a:rPr lang="nl-NL" dirty="0" err="1"/>
              <a:t>patient</a:t>
            </a:r>
            <a:r>
              <a:rPr lang="nl-NL" dirty="0"/>
              <a:t>  zelf ‘s morgens en ‘s avonds meten. Gelden wel drempelwaarden ( 5 mm HG lager dan in praktijk) zie </a:t>
            </a:r>
            <a:r>
              <a:rPr lang="nl-NL" dirty="0" err="1"/>
              <a:t>pag</a:t>
            </a:r>
            <a:r>
              <a:rPr lang="nl-NL"/>
              <a:t> 89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8650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Hartslag meten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000" b="1" dirty="0"/>
              <a:t>Hartslag: </a:t>
            </a:r>
            <a:r>
              <a:rPr lang="nl-NL" sz="2000" dirty="0"/>
              <a:t>frequentie wordt geregeld door onwillekeurig  </a:t>
            </a:r>
          </a:p>
          <a:p>
            <a:pPr>
              <a:buNone/>
            </a:pPr>
            <a:r>
              <a:rPr lang="nl-NL" sz="2000" dirty="0"/>
              <a:t>zenuwstelsel ( autonoom) en  </a:t>
            </a:r>
            <a:r>
              <a:rPr lang="nl-NL" sz="2000" dirty="0" err="1"/>
              <a:t>prikkelgeleidingssysteem</a:t>
            </a:r>
            <a:endParaRPr lang="nl-NL" sz="2000" dirty="0"/>
          </a:p>
          <a:p>
            <a:pPr>
              <a:buNone/>
            </a:pPr>
            <a:endParaRPr lang="nl-NL" sz="2000" dirty="0"/>
          </a:p>
          <a:p>
            <a:pPr>
              <a:buNone/>
            </a:pPr>
            <a:r>
              <a:rPr lang="nl-NL" sz="2000" b="1" dirty="0"/>
              <a:t>Doel: </a:t>
            </a:r>
            <a:r>
              <a:rPr lang="nl-NL" sz="2000" dirty="0"/>
              <a:t>het verkrijgen van informatie over de</a:t>
            </a:r>
          </a:p>
          <a:p>
            <a:pPr>
              <a:buNone/>
            </a:pPr>
            <a:r>
              <a:rPr lang="nl-NL" sz="2000" dirty="0"/>
              <a:t>bloedcirculatie en hartfunctie door middel van het</a:t>
            </a:r>
          </a:p>
          <a:p>
            <a:pPr>
              <a:buNone/>
            </a:pPr>
            <a:r>
              <a:rPr lang="nl-NL" sz="2000" dirty="0"/>
              <a:t>meten van de: </a:t>
            </a:r>
          </a:p>
          <a:p>
            <a:r>
              <a:rPr lang="nl-NL" sz="2000" dirty="0"/>
              <a:t>Frequentie: aantal samentrekkingen per minuut</a:t>
            </a:r>
          </a:p>
          <a:p>
            <a:r>
              <a:rPr lang="nl-NL" sz="2000" dirty="0"/>
              <a:t>Spanning:druk die men moet uitoefenen om de pols te voelen</a:t>
            </a:r>
          </a:p>
          <a:p>
            <a:r>
              <a:rPr lang="nl-NL" sz="2000" dirty="0"/>
              <a:t>Vulling:bloedvolume dat door hart door de aderen wordt gestuwd</a:t>
            </a:r>
          </a:p>
          <a:p>
            <a:r>
              <a:rPr lang="nl-NL" sz="2000" dirty="0"/>
              <a:t>Gelijkmatigheid: alle slagen even krachtig zijn</a:t>
            </a:r>
          </a:p>
          <a:p>
            <a:r>
              <a:rPr lang="nl-NL" sz="2000" dirty="0"/>
              <a:t>Regelmaat: de tijd tussen 2 slagen even lang zijn</a:t>
            </a:r>
          </a:p>
          <a:p>
            <a:endParaRPr lang="nl-NL" sz="2000" dirty="0"/>
          </a:p>
        </p:txBody>
      </p:sp>
      <p:pic>
        <p:nvPicPr>
          <p:cNvPr id="4" name="Picture 6" descr="R:\CLIPART\MEDICAL\PEOPLE\PULR2.W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1565275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Hartslag opnemen (pols tellen)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De arterie is het best voelbaar als hij vlak onder de huid over bot of ander stevig weefsel loopt</a:t>
            </a:r>
          </a:p>
        </p:txBody>
      </p:sp>
      <p:pic>
        <p:nvPicPr>
          <p:cNvPr id="5" name="Picture 7" descr="R:\CLIPART\MEDICAL\PEOPLE\PULR1.W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12976"/>
            <a:ext cx="2589213" cy="2743200"/>
          </a:xfrm>
          <a:prstGeom prst="rect">
            <a:avLst/>
          </a:prstGeom>
          <a:noFill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7F5B9B9-0AA2-4896-8850-6203AEC30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924944"/>
            <a:ext cx="3369254" cy="267401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Hartslag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/>
              <a:t>Hoe groter en sterker de hartspier is, hoe minder </a:t>
            </a:r>
          </a:p>
          <a:p>
            <a:pPr>
              <a:buNone/>
            </a:pPr>
            <a:r>
              <a:rPr lang="nl-NL" dirty="0"/>
              <a:t>vaak hij samentrekt en ontspant om het bloed door </a:t>
            </a:r>
          </a:p>
          <a:p>
            <a:pPr>
              <a:buNone/>
            </a:pPr>
            <a:r>
              <a:rPr lang="nl-NL" dirty="0"/>
              <a:t>het lichaam te pompen.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b="1" dirty="0"/>
              <a:t>Daarom: </a:t>
            </a:r>
          </a:p>
          <a:p>
            <a:pPr>
              <a:buFont typeface="Wingdings" pitchFamily="2" charset="2"/>
              <a:buChar char="§"/>
            </a:pPr>
            <a:r>
              <a:rPr lang="nl-NL" dirty="0"/>
              <a:t>Klopt het hart bij pasgeborene zo’n 120 slagen per</a:t>
            </a:r>
          </a:p>
          <a:p>
            <a:pPr>
              <a:buNone/>
            </a:pPr>
            <a:r>
              <a:rPr lang="nl-NL" dirty="0"/>
              <a:t>	minuut. Bij kinderen en jongeren is dat 80-100 slagen per minuut. Bij volwassenen 60-70 slagen per minuut.</a:t>
            </a:r>
          </a:p>
          <a:p>
            <a:pPr>
              <a:buFont typeface="Wingdings" pitchFamily="2" charset="2"/>
              <a:buChar char="§"/>
            </a:pPr>
            <a:r>
              <a:rPr lang="nl-NL" dirty="0"/>
              <a:t>Hebben topsporters een lagere hartslag in vergelijking met mensen die weinig sporten.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kunnen we de hartslag voelen?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2"/>
          </p:nvPr>
        </p:nvSpPr>
        <p:spPr>
          <a:xfrm>
            <a:off x="4270248" y="2348880"/>
            <a:ext cx="4046168" cy="3823320"/>
          </a:xfrm>
        </p:spPr>
        <p:txBody>
          <a:bodyPr>
            <a:normAutofit fontScale="85000" lnSpcReduction="20000"/>
          </a:bodyPr>
          <a:lstStyle/>
          <a:p>
            <a:r>
              <a:rPr lang="nl-NL" b="1" dirty="0"/>
              <a:t>Polsslagader </a:t>
            </a:r>
          </a:p>
          <a:p>
            <a:pPr>
              <a:buNone/>
            </a:pPr>
            <a:r>
              <a:rPr lang="nl-NL" dirty="0"/>
              <a:t> (</a:t>
            </a:r>
            <a:r>
              <a:rPr lang="nl-NL" dirty="0" err="1"/>
              <a:t>arteria</a:t>
            </a:r>
            <a:r>
              <a:rPr lang="nl-NL" dirty="0"/>
              <a:t> </a:t>
            </a:r>
            <a:r>
              <a:rPr lang="nl-NL" dirty="0" err="1"/>
              <a:t>radialis</a:t>
            </a:r>
            <a:r>
              <a:rPr lang="nl-NL" dirty="0"/>
              <a:t>)</a:t>
            </a:r>
          </a:p>
          <a:p>
            <a:r>
              <a:rPr lang="nl-NL" b="1" dirty="0"/>
              <a:t>Slaapslagader </a:t>
            </a:r>
          </a:p>
          <a:p>
            <a:pPr>
              <a:buNone/>
            </a:pPr>
            <a:r>
              <a:rPr lang="nl-NL" dirty="0"/>
              <a:t>  (</a:t>
            </a:r>
            <a:r>
              <a:rPr lang="nl-NL" dirty="0" err="1"/>
              <a:t>arteria</a:t>
            </a:r>
            <a:r>
              <a:rPr lang="nl-NL" dirty="0"/>
              <a:t> temporalis)</a:t>
            </a:r>
          </a:p>
          <a:p>
            <a:r>
              <a:rPr lang="nl-NL" b="1" dirty="0"/>
              <a:t>Halsslagader </a:t>
            </a:r>
          </a:p>
          <a:p>
            <a:pPr>
              <a:buNone/>
            </a:pPr>
            <a:r>
              <a:rPr lang="nl-NL" dirty="0"/>
              <a:t>	(</a:t>
            </a:r>
            <a:r>
              <a:rPr lang="nl-NL" dirty="0" err="1"/>
              <a:t>arteria</a:t>
            </a:r>
            <a:r>
              <a:rPr lang="nl-NL" dirty="0"/>
              <a:t> </a:t>
            </a:r>
            <a:r>
              <a:rPr lang="nl-NL" dirty="0" err="1"/>
              <a:t>carotis</a:t>
            </a:r>
            <a:r>
              <a:rPr lang="nl-NL" dirty="0"/>
              <a:t>)</a:t>
            </a:r>
          </a:p>
          <a:p>
            <a:r>
              <a:rPr lang="nl-NL" b="1" dirty="0"/>
              <a:t>Sleutelbeenslagader</a:t>
            </a:r>
            <a:r>
              <a:rPr lang="nl-NL" dirty="0"/>
              <a:t>      (</a:t>
            </a:r>
            <a:r>
              <a:rPr lang="nl-NL" dirty="0" err="1"/>
              <a:t>arteria</a:t>
            </a:r>
            <a:r>
              <a:rPr lang="nl-NL" dirty="0"/>
              <a:t> </a:t>
            </a:r>
            <a:r>
              <a:rPr lang="nl-NL" dirty="0" err="1"/>
              <a:t>subclavia</a:t>
            </a:r>
            <a:r>
              <a:rPr lang="nl-NL" dirty="0"/>
              <a:t>)</a:t>
            </a:r>
          </a:p>
          <a:p>
            <a:r>
              <a:rPr lang="nl-NL" b="1" dirty="0"/>
              <a:t>Liesslagader   </a:t>
            </a:r>
            <a:r>
              <a:rPr lang="nl-NL" dirty="0"/>
              <a:t>                  (</a:t>
            </a:r>
            <a:r>
              <a:rPr lang="nl-NL" dirty="0" err="1"/>
              <a:t>arteria</a:t>
            </a:r>
            <a:r>
              <a:rPr lang="nl-NL" dirty="0"/>
              <a:t> </a:t>
            </a:r>
            <a:r>
              <a:rPr lang="nl-NL" dirty="0" err="1"/>
              <a:t>femoralis</a:t>
            </a:r>
            <a:r>
              <a:rPr lang="nl-NL" dirty="0"/>
              <a:t>)</a:t>
            </a:r>
          </a:p>
          <a:p>
            <a:r>
              <a:rPr lang="nl-NL" b="1" dirty="0"/>
              <a:t>Enkelslagader </a:t>
            </a:r>
          </a:p>
          <a:p>
            <a:pPr>
              <a:buNone/>
            </a:pPr>
            <a:r>
              <a:rPr lang="nl-NL" dirty="0"/>
              <a:t>	(</a:t>
            </a:r>
            <a:r>
              <a:rPr lang="nl-NL" dirty="0" err="1"/>
              <a:t>arteria</a:t>
            </a:r>
            <a:r>
              <a:rPr lang="nl-NL" dirty="0"/>
              <a:t> </a:t>
            </a:r>
            <a:r>
              <a:rPr lang="nl-NL" dirty="0" err="1"/>
              <a:t>tibialis</a:t>
            </a:r>
            <a:r>
              <a:rPr lang="nl-NL" dirty="0"/>
              <a:t>)</a:t>
            </a:r>
          </a:p>
          <a:p>
            <a:endParaRPr lang="nl-NL" dirty="0"/>
          </a:p>
        </p:txBody>
      </p:sp>
      <p:pic>
        <p:nvPicPr>
          <p:cNvPr id="7" name="Picture 8" descr="R:\CLIPART\MEDICAL\ANATOMY\PRPTS.W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753" y="1600200"/>
            <a:ext cx="2340493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Meten van de vitale functies les 1 en 2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nl-NL" dirty="0"/>
              <a:t>Bloeddruk meten </a:t>
            </a:r>
          </a:p>
          <a:p>
            <a:pPr>
              <a:buFont typeface="Wingdings" pitchFamily="2" charset="2"/>
              <a:buChar char="q"/>
            </a:pPr>
            <a:r>
              <a:rPr lang="nl-NL" dirty="0"/>
              <a:t>Hartslag meten</a:t>
            </a:r>
          </a:p>
          <a:p>
            <a:pPr>
              <a:buFont typeface="Wingdings" pitchFamily="2" charset="2"/>
              <a:buChar char="q"/>
            </a:pPr>
            <a:r>
              <a:rPr lang="nl-NL" dirty="0"/>
              <a:t>Hartfilmpjes maken</a:t>
            </a:r>
          </a:p>
          <a:p>
            <a:pPr>
              <a:buFont typeface="Wingdings" pitchFamily="2" charset="2"/>
              <a:buChar char="q"/>
            </a:pPr>
            <a:r>
              <a:rPr lang="nl-NL" dirty="0" err="1"/>
              <a:t>Enkel-armindex</a:t>
            </a:r>
            <a:r>
              <a:rPr lang="nl-NL" dirty="0"/>
              <a:t> ( EAI)</a:t>
            </a:r>
          </a:p>
          <a:p>
            <a:pPr>
              <a:buFont typeface="Wingdings" pitchFamily="2" charset="2"/>
              <a:buChar char="q"/>
            </a:pPr>
            <a:endParaRPr lang="nl-NL" dirty="0"/>
          </a:p>
          <a:p>
            <a:pPr>
              <a:buNone/>
            </a:pPr>
            <a:r>
              <a:rPr lang="nl-NL" b="1" dirty="0"/>
              <a:t>Waarom? </a:t>
            </a:r>
            <a:endParaRPr lang="nl-NL" dirty="0"/>
          </a:p>
          <a:p>
            <a:pPr>
              <a:buNone/>
            </a:pPr>
            <a:r>
              <a:rPr lang="nl-NL" dirty="0"/>
              <a:t>Metingen geven informatie over de</a:t>
            </a:r>
          </a:p>
          <a:p>
            <a:pPr>
              <a:buNone/>
            </a:pPr>
            <a:r>
              <a:rPr lang="nl-NL" dirty="0"/>
              <a:t>gezondheidstoestand van de persoon.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Beïnvloedende factoren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Lichamelijk</a:t>
            </a:r>
          </a:p>
          <a:p>
            <a:endParaRPr lang="nl-NL" dirty="0"/>
          </a:p>
          <a:p>
            <a:r>
              <a:rPr lang="nl-NL" dirty="0"/>
              <a:t>Psychisch</a:t>
            </a:r>
          </a:p>
          <a:p>
            <a:endParaRPr lang="nl-NL" dirty="0"/>
          </a:p>
          <a:p>
            <a:r>
              <a:rPr lang="nl-NL" dirty="0"/>
              <a:t>Omgeving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Hoe zwaarder de inspanning, hoe hoger je hartslag.</a:t>
            </a:r>
          </a:p>
          <a:p>
            <a:pPr>
              <a:buNone/>
            </a:pPr>
            <a:r>
              <a:rPr lang="nl-NL" dirty="0"/>
              <a:t>   Tijdens inspanning kan deze oplopen naar 120-180 slagen per minuut. Indien je het rustiger aandoet, wordt de hartslag vanzelf weer langzamer circa 70 slagen per minuut. </a:t>
            </a:r>
          </a:p>
          <a:p>
            <a:endParaRPr lang="nl-NL" dirty="0"/>
          </a:p>
          <a:p>
            <a:r>
              <a:rPr lang="nl-NL" dirty="0" err="1"/>
              <a:t>Bradycardie</a:t>
            </a:r>
            <a:r>
              <a:rPr lang="nl-NL" dirty="0"/>
              <a:t>: &lt; 60 slagen per minuut </a:t>
            </a:r>
          </a:p>
          <a:p>
            <a:pPr>
              <a:buNone/>
            </a:pPr>
            <a:endParaRPr lang="nl-NL" dirty="0"/>
          </a:p>
          <a:p>
            <a:r>
              <a:rPr lang="nl-NL" dirty="0"/>
              <a:t>Tachycardie:&gt; 100 slagen per minuut 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Noteren  uitslag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Naam patiënt:…………………………………..</a:t>
            </a:r>
          </a:p>
          <a:p>
            <a:r>
              <a:rPr lang="nl-NL" dirty="0"/>
              <a:t>Geboortedatum:………………………………</a:t>
            </a:r>
          </a:p>
          <a:p>
            <a:r>
              <a:rPr lang="nl-NL" dirty="0"/>
              <a:t>Datum verrichting:……………………………</a:t>
            </a:r>
          </a:p>
          <a:p>
            <a:r>
              <a:rPr lang="nl-NL" dirty="0"/>
              <a:t>Pols:…………………………………………p.m.</a:t>
            </a:r>
          </a:p>
          <a:p>
            <a:pPr>
              <a:buNone/>
            </a:pPr>
            <a:endParaRPr lang="nl-NL" dirty="0"/>
          </a:p>
          <a:p>
            <a:r>
              <a:rPr lang="nl-NL" dirty="0"/>
              <a:t>Indien pols onregelmatig is wordt dit vermeld met 60 </a:t>
            </a:r>
            <a:r>
              <a:rPr lang="nl-NL" dirty="0" err="1"/>
              <a:t>irr</a:t>
            </a:r>
            <a:r>
              <a:rPr lang="nl-NL" dirty="0"/>
              <a:t> p.m. (</a:t>
            </a:r>
            <a:r>
              <a:rPr lang="nl-NL" dirty="0" err="1"/>
              <a:t>irregular</a:t>
            </a:r>
            <a:r>
              <a:rPr lang="nl-NL" dirty="0"/>
              <a:t>)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2 Hartfilmpjes en EAI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nl-NL" dirty="0"/>
              <a:t>Doelen kennislijn:</a:t>
            </a:r>
          </a:p>
          <a:p>
            <a:r>
              <a:rPr lang="nl-NL" dirty="0"/>
              <a:t>beschrijven hoe een rust ECG wordt afgenomen</a:t>
            </a:r>
          </a:p>
          <a:p>
            <a:r>
              <a:rPr lang="nl-NL" dirty="0"/>
              <a:t>beschrijven hoe een </a:t>
            </a:r>
            <a:r>
              <a:rPr lang="nl-NL" dirty="0" err="1"/>
              <a:t>holteranalyse</a:t>
            </a:r>
            <a:r>
              <a:rPr lang="nl-NL" dirty="0"/>
              <a:t> plaatsvindt</a:t>
            </a:r>
          </a:p>
          <a:p>
            <a:r>
              <a:rPr lang="nl-NL" dirty="0"/>
              <a:t>beschrijven hoe een EAI wordt uitgevoerd</a:t>
            </a:r>
          </a:p>
          <a:p>
            <a:r>
              <a:rPr lang="nl-NL" dirty="0"/>
              <a:t>beschrijven hoe een </a:t>
            </a:r>
            <a:r>
              <a:rPr lang="nl-NL" dirty="0" err="1"/>
              <a:t>fietsergometrie</a:t>
            </a:r>
            <a:r>
              <a:rPr lang="nl-NL" dirty="0"/>
              <a:t> plaatsvindt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Doelen vaardighedenlijn:</a:t>
            </a:r>
          </a:p>
          <a:p>
            <a:pPr>
              <a:buNone/>
            </a:pPr>
            <a:endParaRPr lang="nl-NL" dirty="0"/>
          </a:p>
          <a:p>
            <a:r>
              <a:rPr lang="nl-NL" dirty="0"/>
              <a:t>afnemen van een rust ECG</a:t>
            </a:r>
          </a:p>
          <a:p>
            <a:r>
              <a:rPr lang="nl-NL" dirty="0"/>
              <a:t>afnemen van een EAI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heart</a:t>
            </a:r>
            <a:r>
              <a:rPr lang="nl-NL" dirty="0"/>
              <a:t> song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>
                <a:hlinkClick r:id="rId3"/>
              </a:rPr>
              <a:t>https://www.youtube.com/watch?v=p-wilmN80XE&amp;feature=youtube_gdata_player</a:t>
            </a:r>
            <a:endParaRPr lang="nl-N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Hartfilmpje maken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Diagnostiek</a:t>
            </a:r>
          </a:p>
          <a:p>
            <a:endParaRPr lang="nl-NL" dirty="0"/>
          </a:p>
          <a:p>
            <a:r>
              <a:rPr lang="nl-NL" dirty="0"/>
              <a:t>Controle bij medicijngebruik</a:t>
            </a:r>
          </a:p>
          <a:p>
            <a:endParaRPr lang="nl-NL" dirty="0"/>
          </a:p>
          <a:p>
            <a:r>
              <a:rPr lang="nl-NL" dirty="0"/>
              <a:t>Preventieve doeleinden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Electrocardiogram</a:t>
            </a:r>
            <a:r>
              <a:rPr lang="nl-NL" dirty="0"/>
              <a:t> ( ECG) maken 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nl-NL" b="1" dirty="0"/>
              <a:t>Doel: </a:t>
            </a:r>
            <a:r>
              <a:rPr lang="nl-NL" dirty="0"/>
              <a:t>bij het maken van een hartfilmpje ( ECG)  wordt </a:t>
            </a:r>
          </a:p>
          <a:p>
            <a:pPr>
              <a:buNone/>
            </a:pPr>
            <a:r>
              <a:rPr lang="nl-NL" dirty="0"/>
              <a:t>de elektrische activiteit van de hartspier vastgelegd.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b="1" dirty="0"/>
              <a:t>Informatie patiënt:</a:t>
            </a:r>
          </a:p>
          <a:p>
            <a:r>
              <a:rPr lang="nl-NL" dirty="0"/>
              <a:t>Patiënt inlichten: geen stroomstootjes krijgt </a:t>
            </a:r>
          </a:p>
          <a:p>
            <a:r>
              <a:rPr lang="nl-NL" dirty="0"/>
              <a:t>Bovenkleding uit, sieraden af, telefoon uit broekzak etc. </a:t>
            </a:r>
          </a:p>
          <a:p>
            <a:r>
              <a:rPr lang="nl-NL" dirty="0"/>
              <a:t>Ontspannen liggen, niet praten/hoesten tijdens afname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plaatsen van de </a:t>
            </a:r>
            <a:r>
              <a:rPr lang="nl-NL" dirty="0" err="1"/>
              <a:t>borstelectroden</a:t>
            </a:r>
            <a:endParaRPr lang="nl-NL" dirty="0"/>
          </a:p>
        </p:txBody>
      </p:sp>
      <p:pic>
        <p:nvPicPr>
          <p:cNvPr id="7" name="Tijdelijke aanduiding voor inhoud 6" descr="afleidng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33462" y="2976562"/>
            <a:ext cx="2505075" cy="1819275"/>
          </a:xfrm>
        </p:spPr>
      </p:pic>
      <p:sp>
        <p:nvSpPr>
          <p:cNvPr id="6" name="Tijdelijke aanduiding voor inhoud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V1: 4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dirty="0" err="1"/>
              <a:t>intercostale</a:t>
            </a:r>
            <a:r>
              <a:rPr lang="nl-NL" dirty="0"/>
              <a:t> ruimte, rechts </a:t>
            </a:r>
            <a:r>
              <a:rPr lang="nl-NL" dirty="0" err="1"/>
              <a:t>sternum</a:t>
            </a:r>
            <a:endParaRPr lang="nl-NL" dirty="0"/>
          </a:p>
          <a:p>
            <a:r>
              <a:rPr lang="nl-NL" dirty="0"/>
              <a:t>V2: 4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dirty="0" err="1"/>
              <a:t>intercostale</a:t>
            </a:r>
            <a:r>
              <a:rPr lang="nl-NL" dirty="0"/>
              <a:t> ruimte, links </a:t>
            </a:r>
            <a:r>
              <a:rPr lang="nl-NL" dirty="0" err="1"/>
              <a:t>sternum</a:t>
            </a:r>
            <a:endParaRPr lang="nl-NL" dirty="0"/>
          </a:p>
          <a:p>
            <a:r>
              <a:rPr lang="nl-NL" dirty="0"/>
              <a:t>V3: midden tussen V2 en V4</a:t>
            </a:r>
          </a:p>
          <a:p>
            <a:r>
              <a:rPr lang="nl-NL" dirty="0"/>
              <a:t>V4: 5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dirty="0" err="1"/>
              <a:t>intercostale</a:t>
            </a:r>
            <a:r>
              <a:rPr lang="nl-NL" dirty="0"/>
              <a:t> ruimte, </a:t>
            </a:r>
            <a:r>
              <a:rPr lang="nl-NL" dirty="0" err="1"/>
              <a:t>midclaviculaire</a:t>
            </a:r>
            <a:r>
              <a:rPr lang="nl-NL" dirty="0"/>
              <a:t> lijn</a:t>
            </a:r>
          </a:p>
          <a:p>
            <a:r>
              <a:rPr lang="nl-NL" dirty="0"/>
              <a:t>V5: zelfde horizontale vlak als V4, voorste axillaire lijn</a:t>
            </a:r>
          </a:p>
          <a:p>
            <a:r>
              <a:rPr lang="nl-NL" dirty="0"/>
              <a:t>V6: zelfde horizontale vlak als V4, </a:t>
            </a:r>
            <a:r>
              <a:rPr lang="nl-NL" dirty="0" err="1"/>
              <a:t>midaxillaire</a:t>
            </a:r>
            <a:r>
              <a:rPr lang="nl-NL" dirty="0"/>
              <a:t> lijn</a:t>
            </a:r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plaatsen van de </a:t>
            </a:r>
            <a:r>
              <a:rPr lang="nl-NL" dirty="0" err="1"/>
              <a:t>extremiteitselectroden</a:t>
            </a:r>
            <a:endParaRPr lang="nl-NL" dirty="0"/>
          </a:p>
        </p:txBody>
      </p:sp>
      <p:pic>
        <p:nvPicPr>
          <p:cNvPr id="5" name="Tijdelijke aanduiding voor inhoud 4" descr="aflei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2060848"/>
            <a:ext cx="3168352" cy="3384376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Rood</a:t>
            </a:r>
            <a:r>
              <a:rPr lang="nl-NL" dirty="0"/>
              <a:t>: rechterarm/pols</a:t>
            </a:r>
          </a:p>
          <a:p>
            <a:pPr>
              <a:buNone/>
            </a:pPr>
            <a:endParaRPr lang="nl-NL" dirty="0"/>
          </a:p>
          <a:p>
            <a:r>
              <a:rPr lang="nl-NL" dirty="0">
                <a:solidFill>
                  <a:srgbClr val="FFFF00"/>
                </a:solidFill>
              </a:rPr>
              <a:t>Geel : </a:t>
            </a:r>
            <a:r>
              <a:rPr lang="nl-NL" dirty="0"/>
              <a:t>linkerarm/pols</a:t>
            </a:r>
          </a:p>
          <a:p>
            <a:pPr>
              <a:buNone/>
            </a:pPr>
            <a:endParaRPr lang="nl-NL" dirty="0"/>
          </a:p>
          <a:p>
            <a:r>
              <a:rPr lang="nl-NL" dirty="0">
                <a:solidFill>
                  <a:srgbClr val="92D050"/>
                </a:solidFill>
              </a:rPr>
              <a:t>Groen:</a:t>
            </a:r>
            <a:r>
              <a:rPr lang="nl-NL" dirty="0"/>
              <a:t>linkerbeen/enkel</a:t>
            </a:r>
          </a:p>
          <a:p>
            <a:pPr>
              <a:buNone/>
            </a:pPr>
            <a:endParaRPr lang="nl-NL" dirty="0"/>
          </a:p>
          <a:p>
            <a:r>
              <a:rPr lang="nl-NL" b="1" dirty="0"/>
              <a:t>Zwart:</a:t>
            </a:r>
            <a:r>
              <a:rPr lang="nl-NL" dirty="0"/>
              <a:t>rechterbeen/</a:t>
            </a:r>
          </a:p>
          <a:p>
            <a:pPr>
              <a:buNone/>
            </a:pPr>
            <a:r>
              <a:rPr lang="nl-NL" dirty="0"/>
              <a:t>	enkel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Vitale functies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Vraag 1</a:t>
            </a:r>
          </a:p>
          <a:p>
            <a:pPr>
              <a:buNone/>
            </a:pPr>
            <a:r>
              <a:rPr lang="nl-NL" i="1" dirty="0"/>
              <a:t>Wat wordt er onder vitale functies verstaan?</a:t>
            </a:r>
          </a:p>
          <a:p>
            <a:pPr>
              <a:buNone/>
            </a:pPr>
            <a:endParaRPr lang="nl-NL" i="1" dirty="0"/>
          </a:p>
          <a:p>
            <a:pPr>
              <a:buNone/>
            </a:pPr>
            <a:r>
              <a:rPr lang="nl-NL" i="1" dirty="0"/>
              <a:t>Welke vitale functies kent het lichaam?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61932"/>
            <a:ext cx="2785878" cy="304800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Afleidingen</a:t>
            </a:r>
          </a:p>
        </p:txBody>
      </p:sp>
      <p:pic>
        <p:nvPicPr>
          <p:cNvPr id="7" name="Tijdelijke aanduiding voor inhoud 6" descr="400px-Ecg_einthoven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061972"/>
            <a:ext cx="3657600" cy="3648456"/>
          </a:xfrm>
        </p:spPr>
      </p:pic>
      <p:sp>
        <p:nvSpPr>
          <p:cNvPr id="6" name="Tijdelijke aanduiding voor inhoud 5"/>
          <p:cNvSpPr>
            <a:spLocks noGrp="1"/>
          </p:cNvSpPr>
          <p:nvPr>
            <p:ph sz="quarter" idx="2"/>
          </p:nvPr>
        </p:nvSpPr>
        <p:spPr>
          <a:xfrm>
            <a:off x="4270248" y="620688"/>
            <a:ext cx="3657600" cy="55515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nl-NL" sz="2900" dirty="0"/>
              <a:t> Standaard worden elektroden aan de </a:t>
            </a:r>
          </a:p>
          <a:p>
            <a:pPr>
              <a:buNone/>
            </a:pPr>
            <a:r>
              <a:rPr lang="nl-NL" sz="2900" dirty="0"/>
              <a:t>linker- en rechterarm en het </a:t>
            </a:r>
          </a:p>
          <a:p>
            <a:pPr>
              <a:buNone/>
            </a:pPr>
            <a:r>
              <a:rPr lang="nl-NL" sz="2900" dirty="0"/>
              <a:t>Linker been bevestigd. </a:t>
            </a:r>
          </a:p>
          <a:p>
            <a:r>
              <a:rPr lang="nl-NL" sz="2900" dirty="0"/>
              <a:t>Hiermee zijn de volgende afleidingen te maken: (LA = linkerarm etc.)</a:t>
            </a:r>
          </a:p>
          <a:p>
            <a:pPr>
              <a:buNone/>
            </a:pPr>
            <a:endParaRPr lang="nl-NL" sz="2900" dirty="0"/>
          </a:p>
          <a:p>
            <a:r>
              <a:rPr lang="nl-NL" sz="2900" dirty="0"/>
              <a:t>I (LA — RA)</a:t>
            </a:r>
          </a:p>
          <a:p>
            <a:r>
              <a:rPr lang="nl-NL" sz="2900" dirty="0"/>
              <a:t>II (RA — LB)</a:t>
            </a:r>
          </a:p>
          <a:p>
            <a:r>
              <a:rPr lang="nl-NL" sz="2900" dirty="0"/>
              <a:t>III (LA — LB)</a:t>
            </a:r>
          </a:p>
          <a:p>
            <a:pPr>
              <a:buNone/>
            </a:pPr>
            <a:endParaRPr lang="nl-NL" sz="2900" dirty="0"/>
          </a:p>
          <a:p>
            <a:pPr>
              <a:buNone/>
            </a:pPr>
            <a:r>
              <a:rPr lang="nl-NL" sz="2900" dirty="0"/>
              <a:t>Door steeds twee elektroden</a:t>
            </a:r>
          </a:p>
          <a:p>
            <a:pPr>
              <a:buNone/>
            </a:pPr>
            <a:r>
              <a:rPr lang="nl-NL" sz="2900" dirty="0"/>
              <a:t>elektrisch samen te nemen en te</a:t>
            </a:r>
          </a:p>
          <a:p>
            <a:pPr>
              <a:buNone/>
            </a:pPr>
            <a:r>
              <a:rPr lang="nl-NL" sz="2900" dirty="0"/>
              <a:t>meten ten opzichte van de </a:t>
            </a:r>
          </a:p>
          <a:p>
            <a:pPr>
              <a:buNone/>
            </a:pPr>
            <a:r>
              <a:rPr lang="nl-NL" sz="2900" dirty="0"/>
              <a:t>gemiddelde potentiaal ( is hoeveelheid</a:t>
            </a:r>
          </a:p>
          <a:p>
            <a:pPr>
              <a:buNone/>
            </a:pPr>
            <a:r>
              <a:rPr lang="nl-NL" sz="2900" dirty="0"/>
              <a:t>energie per eenheid lading),</a:t>
            </a:r>
          </a:p>
          <a:p>
            <a:pPr>
              <a:buNone/>
            </a:pPr>
            <a:r>
              <a:rPr lang="nl-NL" sz="2900" dirty="0"/>
              <a:t>ontstaan drie nieuwe afleidingen :</a:t>
            </a:r>
          </a:p>
          <a:p>
            <a:pPr>
              <a:buNone/>
            </a:pPr>
            <a:endParaRPr lang="nl-NL" sz="2500" dirty="0"/>
          </a:p>
          <a:p>
            <a:r>
              <a:rPr lang="nl-NL" sz="2500" dirty="0" err="1"/>
              <a:t>aVR</a:t>
            </a:r>
            <a:r>
              <a:rPr lang="nl-NL" sz="2500" dirty="0"/>
              <a:t> (RA — gecombineerde LA en LB)</a:t>
            </a:r>
          </a:p>
          <a:p>
            <a:r>
              <a:rPr lang="nl-NL" sz="2500" dirty="0" err="1"/>
              <a:t>aVL</a:t>
            </a:r>
            <a:r>
              <a:rPr lang="nl-NL" sz="2500" dirty="0"/>
              <a:t> (LA — gecombineerde RA en LB)</a:t>
            </a:r>
          </a:p>
          <a:p>
            <a:r>
              <a:rPr lang="nl-NL" sz="2500" dirty="0"/>
              <a:t>AVF (LB — gecombineerde LA en RA)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zie je op het hartfilmpje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139952" y="1484784"/>
            <a:ext cx="4176464" cy="468741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nl-NL" dirty="0"/>
              <a:t>P- top: de samentrekking (</a:t>
            </a:r>
            <a:r>
              <a:rPr lang="nl-NL" dirty="0" err="1"/>
              <a:t>depolarisatie</a:t>
            </a:r>
            <a:r>
              <a:rPr lang="nl-NL" dirty="0"/>
              <a:t>) van de hartboezems</a:t>
            </a:r>
          </a:p>
          <a:p>
            <a:pPr fontAlgn="base"/>
            <a:r>
              <a:rPr lang="nl-NL" dirty="0"/>
              <a:t>PR segment: de vertraging van de prikkel in de </a:t>
            </a:r>
            <a:r>
              <a:rPr lang="nl-NL" dirty="0" err="1"/>
              <a:t>AV-knoop</a:t>
            </a:r>
            <a:r>
              <a:rPr lang="nl-NL" dirty="0"/>
              <a:t> tussen de hartboezems en de hartkamers</a:t>
            </a:r>
          </a:p>
          <a:p>
            <a:pPr fontAlgn="base"/>
            <a:r>
              <a:rPr lang="nl-NL" dirty="0"/>
              <a:t>QRS complex: de samentrekking van </a:t>
            </a:r>
            <a:r>
              <a:rPr lang="nl-NL"/>
              <a:t>de kamers</a:t>
            </a:r>
            <a:endParaRPr lang="nl-NL" dirty="0"/>
          </a:p>
          <a:p>
            <a:pPr fontAlgn="base"/>
            <a:r>
              <a:rPr lang="nl-NL" dirty="0" err="1"/>
              <a:t>T-top</a:t>
            </a:r>
            <a:r>
              <a:rPr lang="nl-NL" dirty="0"/>
              <a:t>: de periode waarin het hart zich weer oplaadt </a:t>
            </a:r>
          </a:p>
          <a:p>
            <a:pPr fontAlgn="base">
              <a:buNone/>
            </a:pPr>
            <a:r>
              <a:rPr lang="nl-NL" dirty="0"/>
              <a:t>	(</a:t>
            </a:r>
            <a:r>
              <a:rPr lang="nl-NL" dirty="0" err="1"/>
              <a:t>repolarisatie</a:t>
            </a:r>
            <a:r>
              <a:rPr lang="nl-NL" dirty="0"/>
              <a:t>)</a:t>
            </a:r>
          </a:p>
          <a:p>
            <a:pPr>
              <a:buNone/>
            </a:pPr>
            <a:r>
              <a:rPr lang="nl-NL" dirty="0"/>
              <a:t>Onderstaande afbeelding( in </a:t>
            </a:r>
          </a:p>
          <a:p>
            <a:pPr>
              <a:buNone/>
            </a:pPr>
            <a:r>
              <a:rPr lang="nl-NL" dirty="0"/>
              <a:t>rood ) = Hartinfarct ST</a:t>
            </a:r>
          </a:p>
          <a:p>
            <a:pPr>
              <a:buNone/>
            </a:pPr>
            <a:r>
              <a:rPr lang="nl-NL" dirty="0"/>
              <a:t>segment  is verhoogd</a:t>
            </a:r>
          </a:p>
        </p:txBody>
      </p:sp>
      <p:pic>
        <p:nvPicPr>
          <p:cNvPr id="9" name="Tijdelijke aanduiding voor inhoud 8" descr="ecg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988840"/>
            <a:ext cx="2648276" cy="2520280"/>
          </a:xfrm>
        </p:spPr>
      </p:pic>
      <p:pic>
        <p:nvPicPr>
          <p:cNvPr id="12290" name="Picture 2" descr="ECG Hartinfar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021288"/>
            <a:ext cx="4762500" cy="619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 van alle afleidingen</a:t>
            </a:r>
          </a:p>
        </p:txBody>
      </p:sp>
      <p:pic>
        <p:nvPicPr>
          <p:cNvPr id="9" name="Picture 7" descr="C:\WINDOWS\Desktop\normec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186" y="1600200"/>
            <a:ext cx="685962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Holteranalyse</a:t>
            </a:r>
            <a:endParaRPr lang="nl-NL" dirty="0"/>
          </a:p>
        </p:txBody>
      </p:sp>
      <p:pic>
        <p:nvPicPr>
          <p:cNvPr id="4" name="Tijdelijke aanduiding voor inhoud 3" descr="800px-Holter_monito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Holteranalyse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Gedurende 24 of 48 uur wordt een ECG gemaakt, terwijl de patiënt zijn normale dagelijkse ritme volgt.</a:t>
            </a:r>
          </a:p>
          <a:p>
            <a:endParaRPr lang="nl-NL" dirty="0"/>
          </a:p>
          <a:p>
            <a:r>
              <a:rPr lang="nl-NL" dirty="0"/>
              <a:t>Douchen, zwemmen en baden is niet mogelijk</a:t>
            </a:r>
          </a:p>
          <a:p>
            <a:endParaRPr lang="nl-NL" dirty="0"/>
          </a:p>
          <a:p>
            <a:r>
              <a:rPr lang="nl-NL" dirty="0"/>
              <a:t>Dagboek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Inspannings</a:t>
            </a:r>
            <a:r>
              <a:rPr lang="nl-NL" dirty="0"/>
              <a:t>- ECG of </a:t>
            </a:r>
            <a:r>
              <a:rPr lang="nl-NL" dirty="0" err="1"/>
              <a:t>fietsergometrie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Tijdens een lichamelijke inspanning wordt een ECG gemaakt.</a:t>
            </a:r>
          </a:p>
          <a:p>
            <a:endParaRPr lang="nl-NL" dirty="0"/>
          </a:p>
          <a:p>
            <a:r>
              <a:rPr lang="nl-NL" dirty="0"/>
              <a:t>Protocol instelling</a:t>
            </a:r>
          </a:p>
        </p:txBody>
      </p:sp>
      <p:pic>
        <p:nvPicPr>
          <p:cNvPr id="4" name="Afbeelding 3" descr="onderzoek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73016"/>
            <a:ext cx="2524125" cy="189547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Inspannings</a:t>
            </a:r>
            <a:r>
              <a:rPr lang="nl-NL" dirty="0"/>
              <a:t>- ECG of </a:t>
            </a:r>
            <a:r>
              <a:rPr lang="nl-NL" dirty="0" err="1"/>
              <a:t>fietsergometrie</a:t>
            </a:r>
            <a:endParaRPr lang="nl-NL" dirty="0"/>
          </a:p>
        </p:txBody>
      </p:sp>
      <p:pic>
        <p:nvPicPr>
          <p:cNvPr id="6" name="Tijdelijke aanduiding voor inhoud 5" descr="onderzoek-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2524125" cy="1895475"/>
          </a:xfrm>
        </p:spPr>
      </p:pic>
      <p:pic>
        <p:nvPicPr>
          <p:cNvPr id="7" name="Afbeelding 6" descr="onderzoek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484784"/>
            <a:ext cx="2524125" cy="1895475"/>
          </a:xfrm>
          <a:prstGeom prst="rect">
            <a:avLst/>
          </a:prstGeom>
        </p:spPr>
      </p:pic>
      <p:pic>
        <p:nvPicPr>
          <p:cNvPr id="8" name="Afbeelding 7" descr="onderzoek-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1484784"/>
            <a:ext cx="2524125" cy="1895475"/>
          </a:xfrm>
          <a:prstGeom prst="rect">
            <a:avLst/>
          </a:prstGeom>
        </p:spPr>
      </p:pic>
      <p:pic>
        <p:nvPicPr>
          <p:cNvPr id="9" name="Afbeelding 8" descr="onderzoek-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4005064"/>
            <a:ext cx="2524125" cy="1895475"/>
          </a:xfrm>
          <a:prstGeom prst="rect">
            <a:avLst/>
          </a:prstGeom>
        </p:spPr>
      </p:pic>
      <p:pic>
        <p:nvPicPr>
          <p:cNvPr id="10" name="Afbeelding 9" descr="onderzoek-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4005064"/>
            <a:ext cx="2524125" cy="189547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Enkel- armindex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b="1" dirty="0"/>
              <a:t>Doel: </a:t>
            </a:r>
          </a:p>
          <a:p>
            <a:pPr>
              <a:buNone/>
            </a:pPr>
            <a:r>
              <a:rPr lang="nl-NL" dirty="0"/>
              <a:t>geeft informatie over doorbloeding van onderste</a:t>
            </a:r>
          </a:p>
          <a:p>
            <a:pPr>
              <a:buNone/>
            </a:pPr>
            <a:r>
              <a:rPr lang="nl-NL" dirty="0"/>
              <a:t>extremiteiten.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b="1" dirty="0"/>
              <a:t>Doelgroep: </a:t>
            </a:r>
            <a:r>
              <a:rPr lang="nl-NL" dirty="0"/>
              <a:t>patiënten bekend met hart en</a:t>
            </a:r>
          </a:p>
          <a:p>
            <a:pPr>
              <a:buNone/>
            </a:pPr>
            <a:r>
              <a:rPr lang="nl-NL" dirty="0"/>
              <a:t>vaatziekten of met klachten die kunnen wijzen op</a:t>
            </a:r>
          </a:p>
          <a:p>
            <a:pPr>
              <a:buNone/>
            </a:pPr>
            <a:r>
              <a:rPr lang="nl-NL" dirty="0"/>
              <a:t>vernauwing van slagaders in bekken of de benen.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b="1" dirty="0"/>
              <a:t>Duur: </a:t>
            </a:r>
            <a:r>
              <a:rPr lang="nl-NL" dirty="0"/>
              <a:t>10-15 min beide armen en </a:t>
            </a:r>
          </a:p>
          <a:p>
            <a:pPr>
              <a:buNone/>
            </a:pPr>
            <a:r>
              <a:rPr lang="nl-NL" dirty="0"/>
              <a:t>benen gemeten. Twee uur van te </a:t>
            </a:r>
          </a:p>
          <a:p>
            <a:pPr>
              <a:buNone/>
            </a:pPr>
            <a:r>
              <a:rPr lang="nl-NL" dirty="0"/>
              <a:t>voren niet roken</a:t>
            </a:r>
          </a:p>
        </p:txBody>
      </p:sp>
      <p:pic>
        <p:nvPicPr>
          <p:cNvPr id="1026" name="Picture 2" descr="C:\Users\Rhea\Document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653136"/>
            <a:ext cx="24003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Enkel- armindex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Met behulp van </a:t>
            </a:r>
            <a:r>
              <a:rPr lang="nl-NL" dirty="0" err="1"/>
              <a:t>dopplerapparaat</a:t>
            </a:r>
            <a:r>
              <a:rPr lang="nl-NL" dirty="0"/>
              <a:t>, wordt de </a:t>
            </a:r>
          </a:p>
          <a:p>
            <a:pPr>
              <a:buNone/>
            </a:pPr>
            <a:r>
              <a:rPr lang="nl-NL" dirty="0" err="1"/>
              <a:t>systolische</a:t>
            </a:r>
            <a:r>
              <a:rPr lang="nl-NL" dirty="0"/>
              <a:t> bovendruk  in arm en beenslagader </a:t>
            </a:r>
          </a:p>
          <a:p>
            <a:pPr>
              <a:buNone/>
            </a:pPr>
            <a:r>
              <a:rPr lang="nl-NL" dirty="0"/>
              <a:t>bepaald.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Geluidsgolven die het </a:t>
            </a:r>
            <a:r>
              <a:rPr lang="nl-NL" dirty="0" err="1"/>
              <a:t>dopplerapparaat</a:t>
            </a:r>
            <a:r>
              <a:rPr lang="nl-NL" dirty="0"/>
              <a:t> uitzendt</a:t>
            </a:r>
          </a:p>
          <a:p>
            <a:pPr>
              <a:buNone/>
            </a:pPr>
            <a:r>
              <a:rPr lang="nl-NL" dirty="0"/>
              <a:t> worden teruggekaatst door het bloed, dat door de</a:t>
            </a:r>
          </a:p>
          <a:p>
            <a:pPr>
              <a:buNone/>
            </a:pPr>
            <a:r>
              <a:rPr lang="nl-NL" dirty="0"/>
              <a:t>slagaders stroomt. Vervolgens worden deze golven</a:t>
            </a:r>
          </a:p>
          <a:p>
            <a:pPr>
              <a:buNone/>
            </a:pPr>
            <a:r>
              <a:rPr lang="nl-NL" dirty="0"/>
              <a:t>weer opgevangen en door </a:t>
            </a:r>
            <a:r>
              <a:rPr lang="nl-NL" dirty="0" err="1"/>
              <a:t>doppler</a:t>
            </a:r>
            <a:r>
              <a:rPr lang="nl-NL" dirty="0"/>
              <a:t> zichtbaar en </a:t>
            </a:r>
          </a:p>
          <a:p>
            <a:pPr>
              <a:buNone/>
            </a:pPr>
            <a:r>
              <a:rPr lang="nl-NL" dirty="0"/>
              <a:t>hoorbaar gemaakt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Enkel-armindex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nl-NL" dirty="0"/>
              <a:t> Formule ( beide benen):</a:t>
            </a:r>
          </a:p>
          <a:p>
            <a:pPr>
              <a:buNone/>
            </a:pPr>
            <a:r>
              <a:rPr lang="nl-NL" dirty="0"/>
              <a:t>         </a:t>
            </a:r>
          </a:p>
          <a:p>
            <a:pPr>
              <a:buNone/>
            </a:pPr>
            <a:r>
              <a:rPr lang="nl-NL" dirty="0"/>
              <a:t>                             bovendruk been</a:t>
            </a:r>
          </a:p>
          <a:p>
            <a:pPr>
              <a:buNone/>
            </a:pPr>
            <a:r>
              <a:rPr lang="nl-NL" dirty="0" err="1"/>
              <a:t>Enkel-armindex</a:t>
            </a:r>
            <a:r>
              <a:rPr lang="nl-NL" dirty="0"/>
              <a:t>= -----------------------</a:t>
            </a:r>
          </a:p>
          <a:p>
            <a:pPr>
              <a:buNone/>
            </a:pPr>
            <a:r>
              <a:rPr lang="nl-NL" dirty="0"/>
              <a:t>                             bovendruk arm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b="1" dirty="0"/>
              <a:t>Extra informatie over wat de uitslag betekent</a:t>
            </a:r>
            <a:endParaRPr lang="nl-NL" dirty="0"/>
          </a:p>
          <a:p>
            <a:pPr>
              <a:buNone/>
            </a:pPr>
            <a:r>
              <a:rPr lang="nl-NL" dirty="0"/>
              <a:t>Goede uitslag:eenmalige meting &gt; 1,1 </a:t>
            </a:r>
          </a:p>
          <a:p>
            <a:pPr>
              <a:buNone/>
            </a:pPr>
            <a:r>
              <a:rPr lang="nl-NL" dirty="0"/>
              <a:t>of als het gemiddelde van drie metingen &gt; is dan 1,0.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Bij een eenmalige meting wijst een uitslag &lt; 0,8 op perifeer</a:t>
            </a:r>
          </a:p>
          <a:p>
            <a:pPr>
              <a:buNone/>
            </a:pPr>
            <a:r>
              <a:rPr lang="nl-NL" dirty="0"/>
              <a:t>arterieel vaatlijden. Of als de gemiddelde uitslag van drie</a:t>
            </a:r>
          </a:p>
          <a:p>
            <a:pPr>
              <a:buNone/>
            </a:pPr>
            <a:r>
              <a:rPr lang="nl-NL" dirty="0"/>
              <a:t>metingen &lt; 0,9. </a:t>
            </a:r>
          </a:p>
          <a:p>
            <a:pPr>
              <a:buNone/>
            </a:pPr>
            <a:endParaRPr lang="nl-NL" dirty="0"/>
          </a:p>
          <a:p>
            <a:r>
              <a:rPr lang="nl-NL" i="1" dirty="0"/>
              <a:t>Een uitzondering op bovenstaande geldt voor diabetes patiënten. Bij diabetes patiënten moet altijd aanvullend onderzoek worden verricht ook al is de uitslag van de </a:t>
            </a:r>
            <a:r>
              <a:rPr lang="nl-NL" i="1" dirty="0" err="1"/>
              <a:t>enkel-armindex</a:t>
            </a:r>
            <a:r>
              <a:rPr lang="nl-NL" i="1" dirty="0"/>
              <a:t> goed.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Vitale functies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1560" y="1600200"/>
            <a:ext cx="7313240" cy="4873752"/>
          </a:xfrm>
        </p:spPr>
        <p:txBody>
          <a:bodyPr/>
          <a:lstStyle/>
          <a:p>
            <a:pPr>
              <a:buNone/>
            </a:pPr>
            <a:r>
              <a:rPr lang="nl-NL" dirty="0"/>
              <a:t> </a:t>
            </a:r>
            <a:r>
              <a:rPr lang="nl-NL" sz="1600" dirty="0"/>
              <a:t>Antwoorden:</a:t>
            </a:r>
          </a:p>
          <a:p>
            <a:pPr>
              <a:buNone/>
            </a:pPr>
            <a:endParaRPr lang="nl-NL" sz="1600" dirty="0"/>
          </a:p>
          <a:p>
            <a:pPr marL="342900" indent="-342900">
              <a:buAutoNum type="arabicPeriod"/>
            </a:pPr>
            <a:r>
              <a:rPr lang="nl-NL" sz="1800" dirty="0"/>
              <a:t>Vitale functies: belangrijke functies van het lichaam, die essentieel zijn voor behoud van het leven. Stoornissen in vitale functies leiden in lange of korte tijd tot de dood. Centraal staat: opname en transport van zuurstof in het bloed en afvoer van koolstofdioxide.</a:t>
            </a:r>
          </a:p>
          <a:p>
            <a:pPr marL="342900" indent="-342900">
              <a:buAutoNum type="arabicPeriod"/>
            </a:pPr>
            <a:r>
              <a:rPr lang="nl-NL" sz="1800" dirty="0" err="1"/>
              <a:t>Airway</a:t>
            </a:r>
            <a:r>
              <a:rPr lang="nl-NL" sz="1800" dirty="0"/>
              <a:t>: luchtweg</a:t>
            </a:r>
          </a:p>
          <a:p>
            <a:pPr marL="342900" indent="-342900">
              <a:buNone/>
            </a:pPr>
            <a:r>
              <a:rPr lang="nl-NL" sz="1800" dirty="0"/>
              <a:t>	</a:t>
            </a:r>
            <a:r>
              <a:rPr lang="nl-NL" sz="1800" dirty="0" err="1"/>
              <a:t>Breathing</a:t>
            </a:r>
            <a:r>
              <a:rPr lang="nl-NL" sz="1800" dirty="0"/>
              <a:t>: ademhaling</a:t>
            </a:r>
          </a:p>
          <a:p>
            <a:pPr marL="342900" indent="-342900">
              <a:buNone/>
            </a:pPr>
            <a:r>
              <a:rPr lang="nl-NL" sz="1800" dirty="0"/>
              <a:t>	</a:t>
            </a:r>
            <a:r>
              <a:rPr lang="nl-NL" sz="1800" dirty="0" err="1"/>
              <a:t>Circulation</a:t>
            </a:r>
            <a:r>
              <a:rPr lang="nl-NL" sz="1800" dirty="0"/>
              <a:t>: circulatie</a:t>
            </a:r>
          </a:p>
          <a:p>
            <a:pPr marL="342900" indent="-342900">
              <a:buNone/>
            </a:pPr>
            <a:r>
              <a:rPr lang="nl-NL" sz="1800" dirty="0"/>
              <a:t>	</a:t>
            </a:r>
            <a:r>
              <a:rPr lang="nl-NL" sz="1800" dirty="0" err="1"/>
              <a:t>Disability</a:t>
            </a:r>
            <a:r>
              <a:rPr lang="nl-NL" sz="1800" dirty="0"/>
              <a:t>: bewustzijn</a:t>
            </a:r>
          </a:p>
          <a:p>
            <a:pPr marL="342900" indent="-342900">
              <a:buNone/>
            </a:pPr>
            <a:r>
              <a:rPr lang="nl-NL" sz="1800" dirty="0"/>
              <a:t>	</a:t>
            </a:r>
            <a:r>
              <a:rPr lang="nl-NL" sz="1800" dirty="0" err="1"/>
              <a:t>Exposure</a:t>
            </a:r>
            <a:r>
              <a:rPr lang="nl-NL" sz="1800" dirty="0"/>
              <a:t>: lichaamstemperatuur</a:t>
            </a:r>
          </a:p>
          <a:p>
            <a:pPr marL="342900" indent="-342900">
              <a:buNone/>
            </a:pPr>
            <a:endParaRPr lang="nl-NL" sz="1800" dirty="0"/>
          </a:p>
          <a:p>
            <a:pPr marL="342900" indent="-342900">
              <a:buAutoNum type="arabicPeriod"/>
            </a:pPr>
            <a:endParaRPr lang="nl-NL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3 en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is een bloeddruk?</a:t>
            </a:r>
          </a:p>
          <a:p>
            <a:pPr marL="0" indent="0">
              <a:buNone/>
            </a:pPr>
            <a:r>
              <a:rPr lang="nl-NL" dirty="0"/>
              <a:t>En wat is de Latijnse benaming hiervoor?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23453"/>
            <a:ext cx="2971031" cy="222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7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meten van de bloeddruk</a:t>
            </a:r>
          </a:p>
        </p:txBody>
      </p:sp>
      <p:pic>
        <p:nvPicPr>
          <p:cNvPr id="4" name="Picture 5" descr="bloeddru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3175000" cy="1841500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827584" y="1988840"/>
            <a:ext cx="6030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Bloeddruk (tensie) :  </a:t>
            </a:r>
            <a:r>
              <a:rPr lang="nl-NL" sz="2400" dirty="0"/>
              <a:t>de druk die op de vaten uitgeoefend. Het wordt bepaald door de kracht, waarmee het hart het bloed in de vaten pompt. </a:t>
            </a:r>
          </a:p>
          <a:p>
            <a:endParaRPr lang="nl-NL" sz="2000" dirty="0"/>
          </a:p>
          <a:p>
            <a:endParaRPr lang="nl-NL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nl-NL" dirty="0"/>
              <a:t>Wat wordt er verstaan onder de systolische druk en onder diastolische druk?</a:t>
            </a:r>
          </a:p>
          <a:p>
            <a:pPr marL="0" indent="0">
              <a:buNone/>
            </a:pPr>
            <a:r>
              <a:rPr lang="nl-NL" dirty="0"/>
              <a:t> Licht je antwoord toe.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12976"/>
            <a:ext cx="17716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meten van de bloeddruk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nl-NL" dirty="0"/>
              <a:t>Volgens </a:t>
            </a:r>
            <a:r>
              <a:rPr lang="nl-NL" dirty="0" err="1"/>
              <a:t>Riva</a:t>
            </a:r>
            <a:r>
              <a:rPr lang="nl-NL" dirty="0"/>
              <a:t> </a:t>
            </a:r>
            <a:r>
              <a:rPr lang="nl-NL" dirty="0" err="1"/>
              <a:t>Rocci</a:t>
            </a:r>
            <a:r>
              <a:rPr lang="nl-NL" dirty="0"/>
              <a:t> ( RR) </a:t>
            </a:r>
          </a:p>
          <a:p>
            <a:pPr>
              <a:buNone/>
            </a:pPr>
            <a:r>
              <a:rPr lang="nl-NL" dirty="0"/>
              <a:t>Twee waarden noteren: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b="1" dirty="0" err="1"/>
              <a:t>Systolische</a:t>
            </a:r>
            <a:r>
              <a:rPr lang="nl-NL" b="1" dirty="0"/>
              <a:t> waarde </a:t>
            </a:r>
            <a:r>
              <a:rPr lang="nl-NL" dirty="0"/>
              <a:t>( bovendruk): komt overeen met</a:t>
            </a:r>
          </a:p>
          <a:p>
            <a:pPr>
              <a:buNone/>
            </a:pPr>
            <a:r>
              <a:rPr lang="nl-NL" dirty="0"/>
              <a:t>de kracht waarmee het hart het bloed de vaten in</a:t>
            </a:r>
          </a:p>
          <a:p>
            <a:pPr>
              <a:buNone/>
            </a:pPr>
            <a:r>
              <a:rPr lang="nl-NL" dirty="0"/>
              <a:t>pompt.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b="1" dirty="0"/>
              <a:t>Diastolische waarde </a:t>
            </a:r>
            <a:r>
              <a:rPr lang="nl-NL" dirty="0"/>
              <a:t>(onderdruk): is een maat voor</a:t>
            </a:r>
          </a:p>
          <a:p>
            <a:pPr>
              <a:buNone/>
            </a:pPr>
            <a:r>
              <a:rPr lang="nl-NL" dirty="0"/>
              <a:t>de druk in de vaten op het moment dat het hart zich</a:t>
            </a:r>
          </a:p>
          <a:p>
            <a:pPr>
              <a:buNone/>
            </a:pPr>
            <a:r>
              <a:rPr lang="nl-NL" dirty="0"/>
              <a:t>ontspant en weer vult met bloed.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538</TotalTime>
  <Words>1825</Words>
  <Application>Microsoft Office PowerPoint</Application>
  <PresentationFormat>Diavoorstelling (4:3)</PresentationFormat>
  <Paragraphs>367</Paragraphs>
  <Slides>49</Slides>
  <Notes>43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5" baseType="lpstr">
      <vt:lpstr>Arial</vt:lpstr>
      <vt:lpstr>Calibri</vt:lpstr>
      <vt:lpstr>Century Schoolbook</vt:lpstr>
      <vt:lpstr>Wingdings</vt:lpstr>
      <vt:lpstr>Wingdings 2</vt:lpstr>
      <vt:lpstr>Oriel</vt:lpstr>
      <vt:lpstr>Het meten van de vitale functies  Bijgesteld 7-4-2021</vt:lpstr>
      <vt:lpstr>Doelen les 1</vt:lpstr>
      <vt:lpstr>Meten van de vitale functies les 1 en 2</vt:lpstr>
      <vt:lpstr>Vitale functies</vt:lpstr>
      <vt:lpstr>Vitale functies</vt:lpstr>
      <vt:lpstr>Vraag 3 en 4</vt:lpstr>
      <vt:lpstr>Het meten van de bloeddruk</vt:lpstr>
      <vt:lpstr>Vraag 5</vt:lpstr>
      <vt:lpstr>Het meten van de bloeddruk</vt:lpstr>
      <vt:lpstr>Het meten van de bloeddruk</vt:lpstr>
      <vt:lpstr>Vraag 6 , 7 en 8</vt:lpstr>
      <vt:lpstr>Hoe kom je aan een hoge bloeddruk</vt:lpstr>
      <vt:lpstr>PowerPoint-presentatie</vt:lpstr>
      <vt:lpstr>Gevolgen van een hoge bloeddruk</vt:lpstr>
      <vt:lpstr>Hoe kan de bloeddruk verlaagd worden?</vt:lpstr>
      <vt:lpstr>Vraag 9 en 10</vt:lpstr>
      <vt:lpstr>Hoe kom je aan een te lage bloeddruk</vt:lpstr>
      <vt:lpstr>Streefwaarden Bloeddruk </vt:lpstr>
      <vt:lpstr>Verrichten bloeddruk meten</vt:lpstr>
      <vt:lpstr>Contra  indicatie </vt:lpstr>
      <vt:lpstr>Korotkoff-tonen </vt:lpstr>
      <vt:lpstr>PowerPoint-presentatie</vt:lpstr>
      <vt:lpstr>PowerPoint-presentatie</vt:lpstr>
      <vt:lpstr>Noteren</vt:lpstr>
      <vt:lpstr>Diverse methodes </vt:lpstr>
      <vt:lpstr>Hartslag meten </vt:lpstr>
      <vt:lpstr>Hartslag opnemen (pols tellen)</vt:lpstr>
      <vt:lpstr>Hartslag </vt:lpstr>
      <vt:lpstr>Waar kunnen we de hartslag voelen?</vt:lpstr>
      <vt:lpstr>Beïnvloedende factoren</vt:lpstr>
      <vt:lpstr>waarden</vt:lpstr>
      <vt:lpstr>Noteren  uitslag</vt:lpstr>
      <vt:lpstr>Les 2 Hartfilmpjes en EAI</vt:lpstr>
      <vt:lpstr>The heart song</vt:lpstr>
      <vt:lpstr>Hartfilmpje maken</vt:lpstr>
      <vt:lpstr>Waarom?</vt:lpstr>
      <vt:lpstr>Electrocardiogram ( ECG) maken </vt:lpstr>
      <vt:lpstr>Het plaatsen van de borstelectroden</vt:lpstr>
      <vt:lpstr>Het plaatsen van de extremiteitselectroden</vt:lpstr>
      <vt:lpstr>Afleidingen</vt:lpstr>
      <vt:lpstr>Wat zie je op het hartfilmpje</vt:lpstr>
      <vt:lpstr>Overzicht van alle afleidingen</vt:lpstr>
      <vt:lpstr>Holteranalyse</vt:lpstr>
      <vt:lpstr>Holteranalyse</vt:lpstr>
      <vt:lpstr>Inspannings- ECG of fietsergometrie</vt:lpstr>
      <vt:lpstr>Inspannings- ECG of fietsergometrie</vt:lpstr>
      <vt:lpstr>Enkel- armindex</vt:lpstr>
      <vt:lpstr>Enkel- armindex</vt:lpstr>
      <vt:lpstr>Enkel-armindex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 tellen, bloeddruk meten en ECG maken</dc:title>
  <dc:creator>Ingrid Meijer</dc:creator>
  <cp:lastModifiedBy>Rhea Houtkruijer</cp:lastModifiedBy>
  <cp:revision>73</cp:revision>
  <dcterms:created xsi:type="dcterms:W3CDTF">2010-09-15T19:41:09Z</dcterms:created>
  <dcterms:modified xsi:type="dcterms:W3CDTF">2021-05-10T14:09:20Z</dcterms:modified>
</cp:coreProperties>
</file>